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57" r:id="rId4"/>
    <p:sldId id="258" r:id="rId5"/>
    <p:sldId id="270" r:id="rId6"/>
    <p:sldId id="260" r:id="rId7"/>
    <p:sldId id="261" r:id="rId8"/>
    <p:sldId id="272" r:id="rId9"/>
    <p:sldId id="259" r:id="rId10"/>
    <p:sldId id="262" r:id="rId11"/>
    <p:sldId id="271" r:id="rId12"/>
    <p:sldId id="263" r:id="rId13"/>
    <p:sldId id="264" r:id="rId14"/>
    <p:sldId id="269" r:id="rId15"/>
    <p:sldId id="265" r:id="rId16"/>
    <p:sldId id="266" r:id="rId17"/>
    <p:sldId id="267" r:id="rId18"/>
    <p:sldId id="26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6CBE2480-D47C-4E83-B010-872282B54B5A}"/>
    <pc:docChg chg="custSel addSld modSld">
      <pc:chgData name="Kal Rabb" userId="3edf06299a4717ec" providerId="LiveId" clId="{6CBE2480-D47C-4E83-B010-872282B54B5A}" dt="2020-06-11T12:27:37.011" v="1752" actId="27636"/>
      <pc:docMkLst>
        <pc:docMk/>
      </pc:docMkLst>
      <pc:sldChg chg="modSp mod">
        <pc:chgData name="Kal Rabb" userId="3edf06299a4717ec" providerId="LiveId" clId="{6CBE2480-D47C-4E83-B010-872282B54B5A}" dt="2020-05-19T12:29:25.329" v="1148"/>
        <pc:sldMkLst>
          <pc:docMk/>
          <pc:sldMk cId="3025886280" sldId="256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3025886280" sldId="256"/>
            <ac:spMk id="2" creationId="{67D73CEC-ED5D-4BDF-BAF3-B8102AAA4DD2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3025886280" sldId="256"/>
            <ac:spMk id="3" creationId="{A0B8BAD9-DDF9-49B2-B384-949532EE0804}"/>
          </ac:spMkLst>
        </pc:spChg>
      </pc:sldChg>
      <pc:sldChg chg="modSp mod modNotesTx">
        <pc:chgData name="Kal Rabb" userId="3edf06299a4717ec" providerId="LiveId" clId="{6CBE2480-D47C-4E83-B010-872282B54B5A}" dt="2020-06-11T12:27:37.011" v="1752" actId="27636"/>
        <pc:sldMkLst>
          <pc:docMk/>
          <pc:sldMk cId="3274393982" sldId="257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3274393982" sldId="257"/>
            <ac:spMk id="2" creationId="{4D458FF7-FF11-42EC-BBDD-013A03333515}"/>
          </ac:spMkLst>
        </pc:spChg>
        <pc:spChg chg="mod">
          <ac:chgData name="Kal Rabb" userId="3edf06299a4717ec" providerId="LiveId" clId="{6CBE2480-D47C-4E83-B010-872282B54B5A}" dt="2020-06-11T12:27:37.011" v="1752" actId="27636"/>
          <ac:spMkLst>
            <pc:docMk/>
            <pc:sldMk cId="3274393982" sldId="257"/>
            <ac:spMk id="3" creationId="{9D86748E-5A2A-4409-BC22-B2B9DD64F481}"/>
          </ac:spMkLst>
        </pc:spChg>
      </pc:sldChg>
      <pc:sldChg chg="modSp">
        <pc:chgData name="Kal Rabb" userId="3edf06299a4717ec" providerId="LiveId" clId="{6CBE2480-D47C-4E83-B010-872282B54B5A}" dt="2020-05-19T12:29:25.329" v="1148"/>
        <pc:sldMkLst>
          <pc:docMk/>
          <pc:sldMk cId="3458553374" sldId="258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3458553374" sldId="258"/>
            <ac:spMk id="2" creationId="{4F9BBC90-FF7F-44C9-A6A5-241EE6D7D723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3458553374" sldId="258"/>
            <ac:spMk id="3" creationId="{994AC2E9-3186-4B53-A7B6-BBB6072148C6}"/>
          </ac:spMkLst>
        </pc:spChg>
      </pc:sldChg>
      <pc:sldChg chg="modSp">
        <pc:chgData name="Kal Rabb" userId="3edf06299a4717ec" providerId="LiveId" clId="{6CBE2480-D47C-4E83-B010-872282B54B5A}" dt="2020-05-19T12:29:25.329" v="1148"/>
        <pc:sldMkLst>
          <pc:docMk/>
          <pc:sldMk cId="4261383659" sldId="263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4261383659" sldId="263"/>
            <ac:spMk id="15362" creationId="{00000000-0000-0000-0000-000000000000}"/>
          </ac:spMkLst>
        </pc:spChg>
      </pc:sldChg>
      <pc:sldChg chg="modSp mod">
        <pc:chgData name="Kal Rabb" userId="3edf06299a4717ec" providerId="LiveId" clId="{6CBE2480-D47C-4E83-B010-872282B54B5A}" dt="2020-05-19T12:29:25.329" v="1148"/>
        <pc:sldMkLst>
          <pc:docMk/>
          <pc:sldMk cId="1473832064" sldId="264"/>
        </pc:sldMkLst>
        <pc:spChg chg="mod">
          <ac:chgData name="Kal Rabb" userId="3edf06299a4717ec" providerId="LiveId" clId="{6CBE2480-D47C-4E83-B010-872282B54B5A}" dt="2020-05-19T12:16:23.533" v="249" actId="1076"/>
          <ac:spMkLst>
            <pc:docMk/>
            <pc:sldMk cId="1473832064" sldId="264"/>
            <ac:spMk id="2" creationId="{D7A14F88-231B-4E42-97FE-E8BCBBD4365C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1473832064" sldId="264"/>
            <ac:spMk id="3" creationId="{00000000-0000-0000-0000-000000000000}"/>
          </ac:spMkLst>
        </pc:spChg>
        <pc:spChg chg="mod">
          <ac:chgData name="Kal Rabb" userId="3edf06299a4717ec" providerId="LiveId" clId="{6CBE2480-D47C-4E83-B010-872282B54B5A}" dt="2020-05-19T12:16:19.452" v="248" actId="1076"/>
          <ac:spMkLst>
            <pc:docMk/>
            <pc:sldMk cId="1473832064" sldId="264"/>
            <ac:spMk id="5" creationId="{6E312DE3-E9D9-4B72-B4C1-6A6E953CFA6B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1473832064" sldId="264"/>
            <ac:spMk id="16386" creationId="{00000000-0000-0000-0000-000000000000}"/>
          </ac:spMkLst>
        </pc:spChg>
      </pc:sldChg>
      <pc:sldChg chg="addSp delSp modSp new mod">
        <pc:chgData name="Kal Rabb" userId="3edf06299a4717ec" providerId="LiveId" clId="{6CBE2480-D47C-4E83-B010-872282B54B5A}" dt="2020-05-19T12:29:25.329" v="1148"/>
        <pc:sldMkLst>
          <pc:docMk/>
          <pc:sldMk cId="2563769312" sldId="265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2563769312" sldId="265"/>
            <ac:spMk id="2" creationId="{F9FF181E-25D1-41FE-8480-9C8D9194B609}"/>
          </ac:spMkLst>
        </pc:spChg>
        <pc:spChg chg="del">
          <ac:chgData name="Kal Rabb" userId="3edf06299a4717ec" providerId="LiveId" clId="{6CBE2480-D47C-4E83-B010-872282B54B5A}" dt="2020-05-19T12:20:35.673" v="251"/>
          <ac:spMkLst>
            <pc:docMk/>
            <pc:sldMk cId="2563769312" sldId="265"/>
            <ac:spMk id="3" creationId="{913DACCA-6C1A-44C4-82AE-198D3C743125}"/>
          </ac:spMkLst>
        </pc:spChg>
        <pc:spChg chg="add mod">
          <ac:chgData name="Kal Rabb" userId="3edf06299a4717ec" providerId="LiveId" clId="{6CBE2480-D47C-4E83-B010-872282B54B5A}" dt="2020-05-19T12:21:14.515" v="286" actId="14100"/>
          <ac:spMkLst>
            <pc:docMk/>
            <pc:sldMk cId="2563769312" sldId="265"/>
            <ac:spMk id="4" creationId="{31C255E5-573B-4E26-BCAB-6999DD306E63}"/>
          </ac:spMkLst>
        </pc:spChg>
        <pc:spChg chg="add mod">
          <ac:chgData name="Kal Rabb" userId="3edf06299a4717ec" providerId="LiveId" clId="{6CBE2480-D47C-4E83-B010-872282B54B5A}" dt="2020-05-19T12:23:59.156" v="639" actId="1076"/>
          <ac:spMkLst>
            <pc:docMk/>
            <pc:sldMk cId="2563769312" sldId="265"/>
            <ac:spMk id="5" creationId="{E9789246-25B2-4799-8CA1-751E6A99EFFF}"/>
          </ac:spMkLst>
        </pc:spChg>
        <pc:picChg chg="add mod">
          <ac:chgData name="Kal Rabb" userId="3edf06299a4717ec" providerId="LiveId" clId="{6CBE2480-D47C-4E83-B010-872282B54B5A}" dt="2020-05-19T12:20:46.468" v="276" actId="1076"/>
          <ac:picMkLst>
            <pc:docMk/>
            <pc:sldMk cId="2563769312" sldId="265"/>
            <ac:picMk id="1026" creationId="{809A87AB-63F2-4926-806E-BCB1D8039E12}"/>
          </ac:picMkLst>
        </pc:picChg>
      </pc:sldChg>
      <pc:sldChg chg="modSp new mod modNotesTx">
        <pc:chgData name="Kal Rabb" userId="3edf06299a4717ec" providerId="LiveId" clId="{6CBE2480-D47C-4E83-B010-872282B54B5A}" dt="2020-05-19T12:29:25.329" v="1148"/>
        <pc:sldMkLst>
          <pc:docMk/>
          <pc:sldMk cId="490743" sldId="266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490743" sldId="266"/>
            <ac:spMk id="2" creationId="{7851B60B-228F-4DF4-82A5-2C4B009111F5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490743" sldId="266"/>
            <ac:spMk id="3" creationId="{F0335C12-6BB5-46E9-94B4-2E3C9D2C7C52}"/>
          </ac:spMkLst>
        </pc:spChg>
      </pc:sldChg>
      <pc:sldChg chg="modSp new mod">
        <pc:chgData name="Kal Rabb" userId="3edf06299a4717ec" providerId="LiveId" clId="{6CBE2480-D47C-4E83-B010-872282B54B5A}" dt="2020-05-19T12:29:25.329" v="1148"/>
        <pc:sldMkLst>
          <pc:docMk/>
          <pc:sldMk cId="20149483" sldId="267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20149483" sldId="267"/>
            <ac:spMk id="2" creationId="{F4B6AF9F-8058-4236-AD0C-9E215F82B8BE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20149483" sldId="267"/>
            <ac:spMk id="3" creationId="{66162B3B-1391-4F9A-8FD7-1E7B1C96A2AE}"/>
          </ac:spMkLst>
        </pc:spChg>
      </pc:sldChg>
      <pc:sldChg chg="modSp new mod">
        <pc:chgData name="Kal Rabb" userId="3edf06299a4717ec" providerId="LiveId" clId="{6CBE2480-D47C-4E83-B010-872282B54B5A}" dt="2020-05-19T12:29:25.329" v="1148"/>
        <pc:sldMkLst>
          <pc:docMk/>
          <pc:sldMk cId="4012985865" sldId="268"/>
        </pc:sldMkLst>
        <pc:spChg chg="mod">
          <ac:chgData name="Kal Rabb" userId="3edf06299a4717ec" providerId="LiveId" clId="{6CBE2480-D47C-4E83-B010-872282B54B5A}" dt="2020-05-19T12:29:25.329" v="1148"/>
          <ac:spMkLst>
            <pc:docMk/>
            <pc:sldMk cId="4012985865" sldId="268"/>
            <ac:spMk id="2" creationId="{1E8415E1-B0DE-4CED-ADB7-208BFD92B5BF}"/>
          </ac:spMkLst>
        </pc:spChg>
        <pc:spChg chg="mod">
          <ac:chgData name="Kal Rabb" userId="3edf06299a4717ec" providerId="LiveId" clId="{6CBE2480-D47C-4E83-B010-872282B54B5A}" dt="2020-05-19T12:29:25.329" v="1148"/>
          <ac:spMkLst>
            <pc:docMk/>
            <pc:sldMk cId="4012985865" sldId="268"/>
            <ac:spMk id="3" creationId="{D4E4BBD1-F46B-4816-A5B8-B48B83939285}"/>
          </ac:spMkLst>
        </pc:spChg>
      </pc:sldChg>
      <pc:sldChg chg="addSp delSp modSp add mod delAnim">
        <pc:chgData name="Kal Rabb" userId="3edf06299a4717ec" providerId="LiveId" clId="{6CBE2480-D47C-4E83-B010-872282B54B5A}" dt="2020-05-26T12:13:29.537" v="1175" actId="115"/>
        <pc:sldMkLst>
          <pc:docMk/>
          <pc:sldMk cId="4120176618" sldId="269"/>
        </pc:sldMkLst>
        <pc:spChg chg="del mod">
          <ac:chgData name="Kal Rabb" userId="3edf06299a4717ec" providerId="LiveId" clId="{6CBE2480-D47C-4E83-B010-872282B54B5A}" dt="2020-05-26T12:12:20.749" v="1155" actId="478"/>
          <ac:spMkLst>
            <pc:docMk/>
            <pc:sldMk cId="4120176618" sldId="269"/>
            <ac:spMk id="2" creationId="{D7A14F88-231B-4E42-97FE-E8BCBBD4365C}"/>
          </ac:spMkLst>
        </pc:spChg>
        <pc:spChg chg="mod">
          <ac:chgData name="Kal Rabb" userId="3edf06299a4717ec" providerId="LiveId" clId="{6CBE2480-D47C-4E83-B010-872282B54B5A}" dt="2020-05-26T12:13:29.537" v="1175" actId="115"/>
          <ac:spMkLst>
            <pc:docMk/>
            <pc:sldMk cId="4120176618" sldId="269"/>
            <ac:spMk id="3" creationId="{00000000-0000-0000-0000-000000000000}"/>
          </ac:spMkLst>
        </pc:spChg>
        <pc:spChg chg="add mod">
          <ac:chgData name="Kal Rabb" userId="3edf06299a4717ec" providerId="LiveId" clId="{6CBE2480-D47C-4E83-B010-872282B54B5A}" dt="2020-05-26T12:12:45.512" v="1164" actId="404"/>
          <ac:spMkLst>
            <pc:docMk/>
            <pc:sldMk cId="4120176618" sldId="269"/>
            <ac:spMk id="4" creationId="{3593C465-41E7-496A-8451-30F448E7A774}"/>
          </ac:spMkLst>
        </pc:spChg>
        <pc:spChg chg="del mod">
          <ac:chgData name="Kal Rabb" userId="3edf06299a4717ec" providerId="LiveId" clId="{6CBE2480-D47C-4E83-B010-872282B54B5A}" dt="2020-05-26T12:12:16.600" v="1154" actId="478"/>
          <ac:spMkLst>
            <pc:docMk/>
            <pc:sldMk cId="4120176618" sldId="269"/>
            <ac:spMk id="5" creationId="{6E312DE3-E9D9-4B72-B4C1-6A6E953CFA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7C28A-A6EB-442E-98EF-73EDE40A813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C0DE-BCDE-4A6A-A961-81D3CCAB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i.e. Traditional approach is spend weeks on requirements &amp; theory of requirements; then spend weeks on arch and arch theory.  We will take a more hands on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software architecture of a system is the set of structures needed to reason about the system.  These structures comprise software elements, relations among them and the properties of both.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Architecture is an abstraction – We select and focus on certain details in the system.  We do this to manage complexity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 is a set of software structures: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Module Structures – the static design of the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Component-and-Connector Structures – describe the dynamic aspects of the system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Allocation Structures – how the software maps into non-software entities, think about how a system is built.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Architecture is design, but not all design is architecture – many design decisions are unspecified by the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Metaphors – a software architecture is a symphony, you are the conductor and the collection of software elements are the instruments.  Your objective is to get them to work together and make beautiful music.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3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chain here -&gt; software is needed to achieve an end goal -&gt; requirements specify and clarify that end goal -&gt; an architecture provides the blueprint to get from the requirements to the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708C-5F99-4293-8210-45BE9887C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Watch out for hidden impacts of requirements that will disrupt your architecture assumptions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32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C0DE-BCDE-4A6A-A961-81D3CCAB03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10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3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8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7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9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082520-079D-4567-A3F3-262507A3A58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E212A2-4015-46A4-9BED-8768A4085E4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7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vista.com/blog/the-importance-of-software-architectur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ousedesigners.com/plan/mill-creek-farm-7844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studio.com/gramm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3CEC-ED5D-4BDF-BAF3-B8102AAA4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8BAD9-DDF9-49B2-B384-949532EE0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practical approach</a:t>
            </a:r>
          </a:p>
        </p:txBody>
      </p:sp>
    </p:spTree>
    <p:extLst>
      <p:ext uri="{BB962C8B-B14F-4D97-AF65-F5344CB8AC3E}">
        <p14:creationId xmlns:p14="http://schemas.microsoft.com/office/powerpoint/2010/main" val="302588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B77FE-FF59-6F1C-85B5-188DF2D4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BC12BE-AEFA-BC8E-9EE5-1CBBC8292E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F988-8526-8630-4635-D46721493C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probably don’t recognize this version of a desktop metaphor, but</a:t>
            </a:r>
          </a:p>
          <a:p>
            <a:pPr lvl="1"/>
            <a:r>
              <a:rPr lang="en-US" dirty="0"/>
              <a:t>You know what each of these icons does, or at least can make a good guess</a:t>
            </a:r>
          </a:p>
          <a:p>
            <a:pPr lvl="1"/>
            <a:r>
              <a:rPr lang="en-US" dirty="0"/>
              <a:t>Good software architecture metaphors work the same way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Patterns are an area in software architecture that is rich in metaphors:</a:t>
            </a:r>
          </a:p>
          <a:p>
            <a:pPr lvl="1"/>
            <a:r>
              <a:rPr lang="en-US" dirty="0"/>
              <a:t>Pipe &amp; Filter</a:t>
            </a:r>
          </a:p>
          <a:p>
            <a:pPr lvl="1"/>
            <a:r>
              <a:rPr lang="en-US" dirty="0"/>
              <a:t>Blackboard</a:t>
            </a:r>
          </a:p>
          <a:p>
            <a:pPr lvl="1"/>
            <a:r>
              <a:rPr lang="en-US" dirty="0"/>
              <a:t>Etc.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D6791-8F3A-A219-3D6C-D4871F19F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845734"/>
            <a:ext cx="4312772" cy="43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267D-E802-1E6D-72D2-EEDCB0F6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8F01-8D32-F272-18B2-2A0495567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Every software system is constructed to satisfy an organization’s business goals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Architecture is a bridge between business goals and the implementation of a system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Every software system has a software architecture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5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Benefit of Good Architecture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057400" y="2819400"/>
            <a:ext cx="18288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343400" y="2819400"/>
            <a:ext cx="15240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6400800" y="2819400"/>
            <a:ext cx="14478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8458200" y="2819400"/>
            <a:ext cx="1447800" cy="9144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rIns="82296"/>
          <a:lstStyle>
            <a:lvl1pPr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413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413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7620000" y="2057401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Arial" panose="020B0604020202020204" pitchFamily="34" charset="0"/>
              </a:rPr>
              <a:t>Value of reuse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2133601" y="3048000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Requirements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6629401" y="3048000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Design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4343400" y="3048000"/>
            <a:ext cx="1415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Architecture</a:t>
            </a: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8763001" y="3048000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Code</a:t>
            </a:r>
          </a:p>
        </p:txBody>
      </p:sp>
      <p:cxnSp>
        <p:nvCxnSpPr>
          <p:cNvPr id="15373" name="Straight Arrow Connector 15"/>
          <p:cNvCxnSpPr>
            <a:cxnSpLocks noChangeShapeType="1"/>
          </p:cNvCxnSpPr>
          <p:nvPr/>
        </p:nvCxnSpPr>
        <p:spPr bwMode="auto">
          <a:xfrm flipH="1">
            <a:off x="3200400" y="2362200"/>
            <a:ext cx="4191000" cy="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2057401" y="4191001"/>
            <a:ext cx="278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Cost of defects</a:t>
            </a:r>
          </a:p>
        </p:txBody>
      </p:sp>
      <p:sp>
        <p:nvSpPr>
          <p:cNvPr id="15375" name="TextBox 17"/>
          <p:cNvSpPr txBox="1">
            <a:spLocks noChangeArrowheads="1"/>
          </p:cNvSpPr>
          <p:nvPr/>
        </p:nvSpPr>
        <p:spPr bwMode="auto">
          <a:xfrm>
            <a:off x="4648200" y="1905000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Increase</a:t>
            </a:r>
          </a:p>
        </p:txBody>
      </p:sp>
      <p:cxnSp>
        <p:nvCxnSpPr>
          <p:cNvPr id="15376" name="Straight Arrow Connector 19"/>
          <p:cNvCxnSpPr>
            <a:cxnSpLocks noChangeShapeType="1"/>
            <a:stCxn id="15374" idx="3"/>
          </p:cNvCxnSpPr>
          <p:nvPr/>
        </p:nvCxnSpPr>
        <p:spPr bwMode="auto">
          <a:xfrm flipV="1">
            <a:off x="4841876" y="4419600"/>
            <a:ext cx="4606925" cy="333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7" name="TextBox 20"/>
          <p:cNvSpPr txBox="1">
            <a:spLocks noChangeArrowheads="1"/>
          </p:cNvSpPr>
          <p:nvPr/>
        </p:nvSpPr>
        <p:spPr bwMode="auto">
          <a:xfrm>
            <a:off x="6477000" y="4495800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426138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Makes a “Good”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i="1" dirty="0">
                <a:solidFill>
                  <a:schemeClr val="accent1"/>
                </a:solidFill>
              </a:rPr>
              <a:t>Product (Structural) Guidelines</a:t>
            </a: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 defined functional modules using information hiding, and separation of concerns</a:t>
            </a:r>
          </a:p>
          <a:p>
            <a:pPr lvl="1"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Encapsulates changeable aspects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facilitate change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 concurrent development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separate teams 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attributes achieved using well-known architectural patterns and tactics specific to each attribute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dependencies on a particular technology or commercial product or tool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D7A14F88-231B-4E42-97FE-E8BCBBD4365C}"/>
              </a:ext>
            </a:extLst>
          </p:cNvPr>
          <p:cNvSpPr/>
          <p:nvPr/>
        </p:nvSpPr>
        <p:spPr>
          <a:xfrm>
            <a:off x="8098181" y="2630789"/>
            <a:ext cx="1305426" cy="2767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Technical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E312DE3-E9D9-4B72-B4C1-6A6E953CFA6B}"/>
              </a:ext>
            </a:extLst>
          </p:cNvPr>
          <p:cNvSpPr/>
          <p:nvPr/>
        </p:nvSpPr>
        <p:spPr>
          <a:xfrm>
            <a:off x="8321504" y="2907515"/>
            <a:ext cx="1305426" cy="2767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4738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Makes a “Good”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737" indent="0">
              <a:buNone/>
            </a:pPr>
            <a:r>
              <a:rPr lang="en-US" dirty="0"/>
              <a:t>A well thought-out architecture must consider these important principles: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Build to </a:t>
            </a:r>
            <a:r>
              <a:rPr lang="en-US" u="sng" dirty="0"/>
              <a:t>change</a:t>
            </a:r>
            <a:r>
              <a:rPr lang="en-US" dirty="0"/>
              <a:t> instead of build to last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Understand the end user needs and the domain before designing components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Identify sub-systems in your product and consider layers and components to abstract them and identify the key interfaces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Use an incremental and iterative approach to designing the architecture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Learn from history, document your decisions and identify and mitigate key risks</a:t>
            </a:r>
          </a:p>
          <a:p>
            <a:pPr marL="282575" indent="-223838">
              <a:buFont typeface="Arial" panose="020B0604020202020204" pitchFamily="34" charset="0"/>
              <a:buChar char="•"/>
            </a:pPr>
            <a:r>
              <a:rPr lang="en-US" dirty="0"/>
              <a:t>Do not under-invest in architecture</a:t>
            </a:r>
          </a:p>
          <a:p>
            <a:pPr marL="282575" indent="-223838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3C465-41E7-496A-8451-30F448E7A774}"/>
              </a:ext>
            </a:extLst>
          </p:cNvPr>
          <p:cNvSpPr/>
          <p:nvPr/>
        </p:nvSpPr>
        <p:spPr>
          <a:xfrm>
            <a:off x="694157" y="611450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2"/>
              </a:rPr>
              <a:t>https://www.infovista.com/blog/the-importance-of-software-architecture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2017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181E-25D1-41FE-8480-9C8D9194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house</a:t>
            </a:r>
          </a:p>
        </p:txBody>
      </p:sp>
      <p:pic>
        <p:nvPicPr>
          <p:cNvPr id="1026" name="Picture 2" descr="1st Floor Plan">
            <a:extLst>
              <a:ext uri="{FF2B5EF4-FFF2-40B4-BE49-F238E27FC236}">
                <a16:creationId xmlns:a16="http://schemas.microsoft.com/office/drawing/2014/main" id="{809A87AB-63F2-4926-806E-BCB1D8039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8" y="1796128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255E5-573B-4E26-BCAB-6999DD306E63}"/>
              </a:ext>
            </a:extLst>
          </p:cNvPr>
          <p:cNvSpPr/>
          <p:nvPr/>
        </p:nvSpPr>
        <p:spPr>
          <a:xfrm>
            <a:off x="92424" y="6391776"/>
            <a:ext cx="38837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https://www.thehousedesigners.com/plan/mill-creek-farm-7844/</a:t>
            </a:r>
            <a:endParaRPr lang="en-US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89246-25B2-4799-8CA1-751E6A99EFFF}"/>
              </a:ext>
            </a:extLst>
          </p:cNvPr>
          <p:cNvSpPr/>
          <p:nvPr/>
        </p:nvSpPr>
        <p:spPr>
          <a:xfrm>
            <a:off x="7586571" y="1286059"/>
            <a:ext cx="4424516" cy="495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build a house: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lay out things like: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 structure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 (rooms, doors)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Wiring, plumbing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builders follow the instructions to put up blocks, timber, walls etc.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architect know what to tell the builders?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ask the client (Requirements!)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with Software</a:t>
            </a:r>
          </a:p>
        </p:txBody>
      </p:sp>
    </p:spTree>
    <p:extLst>
      <p:ext uri="{BB962C8B-B14F-4D97-AF65-F5344CB8AC3E}">
        <p14:creationId xmlns:p14="http://schemas.microsoft.com/office/powerpoint/2010/main" val="256376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B60B-228F-4DF4-82A5-2C4B0091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requirements matter to Architecture?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35C12-6BB5-46E9-94B4-2E3C9D2C7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the architect need every detail?</a:t>
            </a:r>
          </a:p>
          <a:p>
            <a:pPr lvl="0"/>
            <a:r>
              <a:rPr lang="en-US" dirty="0"/>
              <a:t>No, only things that affect </a:t>
            </a:r>
            <a:r>
              <a:rPr lang="en-US"/>
              <a:t>the architecture</a:t>
            </a:r>
            <a:endParaRPr lang="en-US" dirty="0"/>
          </a:p>
          <a:p>
            <a:pPr lvl="0"/>
            <a:r>
              <a:rPr lang="en-US" dirty="0"/>
              <a:t>Examples: # of stories; # rooms; position of house relative to sun; local regulations/ ordnances; geographic location (hot/ code); type of heating; open spaces desires</a:t>
            </a:r>
          </a:p>
          <a:p>
            <a:pPr lvl="0"/>
            <a:r>
              <a:rPr lang="en-US" dirty="0"/>
              <a:t>Examples of don’t care: Paint color; trim types; kitchen appliances;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AF9F-8058-4236-AD0C-9E215F82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2B3B-1391-4F9A-8FD7-1E7B1C96A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houses, architects need to understand the physics and science that are behind the decisions and impacts of their decisions (load, stability, safety, aesthetics, …)</a:t>
            </a:r>
          </a:p>
          <a:p>
            <a:r>
              <a:rPr lang="en-US" dirty="0"/>
              <a:t>In software you need the same thing.  Understand what is behind all the possibilities for arch. choices and decisions and understand the implications with each choice.</a:t>
            </a:r>
          </a:p>
          <a:p>
            <a:pPr lvl="0"/>
            <a:r>
              <a:rPr lang="en-US" dirty="0"/>
              <a:t>There are Architecturally important needs, and then ‘other’</a:t>
            </a:r>
          </a:p>
          <a:p>
            <a:pPr lvl="1"/>
            <a:r>
              <a:rPr lang="en-US" dirty="0"/>
              <a:t>ASR = Architecturally Significant Requirements</a:t>
            </a:r>
          </a:p>
          <a:p>
            <a:pPr lvl="1"/>
            <a:r>
              <a:rPr lang="en-US" dirty="0"/>
              <a:t>PS: Sometimes ‘other’ comes back as architecturally important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15E1-B0DE-4CED-ADB7-208BFD92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BBD1-F46B-4816-A5B8-B48B8393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build from the ground up – just like a house</a:t>
            </a:r>
          </a:p>
          <a:p>
            <a:r>
              <a:rPr lang="en-US" dirty="0"/>
              <a:t>In software, what makes an Application?  What are the main pieces?</a:t>
            </a:r>
          </a:p>
          <a:p>
            <a:pPr lvl="1"/>
            <a:r>
              <a:rPr lang="en-US" dirty="0"/>
              <a:t>Computer</a:t>
            </a:r>
          </a:p>
          <a:p>
            <a:pPr lvl="1"/>
            <a:r>
              <a:rPr lang="en-US" dirty="0"/>
              <a:t>Connectors (networks)</a:t>
            </a:r>
          </a:p>
          <a:p>
            <a:pPr lvl="1"/>
            <a:r>
              <a:rPr lang="en-US" dirty="0"/>
              <a:t>Components</a:t>
            </a:r>
          </a:p>
          <a:p>
            <a:pPr lvl="1"/>
            <a:r>
              <a:rPr lang="en-US" dirty="0"/>
              <a:t>And then your own software</a:t>
            </a:r>
          </a:p>
          <a:p>
            <a:r>
              <a:rPr lang="en-US" dirty="0"/>
              <a:t>To be able to architect software, you must first be literate in the basics</a:t>
            </a:r>
          </a:p>
          <a:p>
            <a:pPr lvl="1"/>
            <a:r>
              <a:rPr lang="en-US" dirty="0"/>
              <a:t>Before you can write a novel, you must learn English, grammar, etc.</a:t>
            </a:r>
          </a:p>
          <a:p>
            <a:pPr lvl="1"/>
            <a:r>
              <a:rPr lang="en-US" dirty="0"/>
              <a:t>We will give you a (brief) foundation in computer literacy before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401298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55FF-26C0-7914-6C89-18E66332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FDDF-61F9-5104-4AD0-E37B6F41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SAiP</a:t>
            </a:r>
            <a:r>
              <a:rPr lang="en-US" sz="2800" dirty="0"/>
              <a:t> Chapter 1, Discussion Question 2:</a:t>
            </a:r>
          </a:p>
          <a:p>
            <a:pPr marL="201168" lvl="1" indent="0">
              <a:buNone/>
            </a:pPr>
            <a:r>
              <a:rPr lang="en-US" sz="2400" dirty="0"/>
              <a:t>Discuss how an architecture serves as a basis for analysis.  What about decision making?  What kinds of decision making does an architecture empower?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There is no perfect answer to this question.  This is your opinion.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Be prepared to discuss </a:t>
            </a:r>
            <a:r>
              <a:rPr lang="en-US"/>
              <a:t>on Friday.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3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E9FE-F127-D89C-8CA0-759BFD6C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Software Architecture?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52F1-27DC-616E-D323-2A606610A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Every system is constructed to satisfy an organization’s business goals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Architecture is a bridge between business goals and the final resulting system</a:t>
            </a:r>
          </a:p>
        </p:txBody>
      </p:sp>
    </p:spTree>
    <p:extLst>
      <p:ext uri="{BB962C8B-B14F-4D97-AF65-F5344CB8AC3E}">
        <p14:creationId xmlns:p14="http://schemas.microsoft.com/office/powerpoint/2010/main" val="42582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8FF7-FF11-42EC-BBDD-013A0333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6748E-5A2A-4409-BC22-B2B9DD64F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85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is DIFFERENT!</a:t>
            </a:r>
          </a:p>
          <a:p>
            <a:pPr lvl="0"/>
            <a:r>
              <a:rPr lang="en-US" dirty="0"/>
              <a:t>We will not treat requirements as separate from the technology/ implementation</a:t>
            </a:r>
          </a:p>
          <a:p>
            <a:pPr lvl="0"/>
            <a:r>
              <a:rPr lang="en-US" dirty="0"/>
              <a:t>We will weave the concepts and importance of requirements into the Architectural process</a:t>
            </a:r>
          </a:p>
          <a:p>
            <a:pPr lvl="0"/>
            <a:r>
              <a:rPr lang="en-US" dirty="0"/>
              <a:t>We will, actually, start with Architecture and Architecture concepts – then relate requirements back to what we learn in Architecture.</a:t>
            </a:r>
          </a:p>
          <a:p>
            <a:pPr lvl="0"/>
            <a:r>
              <a:rPr lang="en-US" dirty="0"/>
              <a:t>The goal is to have a more ‘real world’ approach to Architecture and how requirements relate to Architecture</a:t>
            </a:r>
          </a:p>
          <a:p>
            <a:pPr lvl="0"/>
            <a:r>
              <a:rPr lang="en-US" dirty="0"/>
              <a:t>The goal is to ensure you understand the foundational elements of what makes software work, so you can then actually create software that DOES work (well).</a:t>
            </a:r>
          </a:p>
          <a:p>
            <a:pPr lvl="0"/>
            <a:r>
              <a:rPr lang="en-US" dirty="0"/>
              <a:t>The desired approach is to have hands on activities that give you a more visceral feel for how architecture shapes what Software Engineering is about</a:t>
            </a:r>
          </a:p>
          <a:p>
            <a:pPr lvl="0"/>
            <a:r>
              <a:rPr lang="en-US" dirty="0"/>
              <a:t>Yes, you will have to ‘write’ … but you will also have to ‘create’, and learn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9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BC90-FF7F-44C9-A6A5-241EE6D7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think you can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AC2E9-3186-4B53-A7B6-BBB60721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do you understand what you are doing?</a:t>
            </a:r>
          </a:p>
          <a:p>
            <a:r>
              <a:rPr lang="en-US" dirty="0"/>
              <a:t>Do you understand WHY your code works?</a:t>
            </a:r>
          </a:p>
          <a:p>
            <a:r>
              <a:rPr lang="en-US" dirty="0"/>
              <a:t>Do you understand HOW it works?</a:t>
            </a:r>
          </a:p>
          <a:p>
            <a:r>
              <a:rPr lang="en-US" dirty="0"/>
              <a:t>Do you understand all the pieces that come together to make it work?</a:t>
            </a:r>
          </a:p>
          <a:p>
            <a:r>
              <a:rPr lang="en-US" dirty="0"/>
              <a:t>It’s all architecture</a:t>
            </a:r>
          </a:p>
          <a:p>
            <a:r>
              <a:rPr lang="en-US" dirty="0"/>
              <a:t>Until you understand the architecture, you can’t really build powerful applications with your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5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B2AA11-C586-9171-63F4-08C383AF7B90}"/>
              </a:ext>
            </a:extLst>
          </p:cNvPr>
          <p:cNvSpPr txBox="1"/>
          <p:nvPr/>
        </p:nvSpPr>
        <p:spPr>
          <a:xfrm>
            <a:off x="1584664" y="1904260"/>
            <a:ext cx="85758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software architecture of a system is the set of structures needed to reason about the system.  These structures comprise software elements, relations among them and the properties of both.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D6723-E293-FA1B-F279-7A4BEA86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Software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768F9-9F25-08A0-0294-675CF8DAB41F}"/>
              </a:ext>
            </a:extLst>
          </p:cNvPr>
          <p:cNvSpPr/>
          <p:nvPr/>
        </p:nvSpPr>
        <p:spPr>
          <a:xfrm>
            <a:off x="5256101" y="1946518"/>
            <a:ext cx="92004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23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6BCE-886E-EA62-591D-C670DB37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is a set of Software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4C7DB-0634-5BF6-1B62-50A9AE3D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single structure defines the architecture</a:t>
            </a:r>
          </a:p>
          <a:p>
            <a:r>
              <a:rPr lang="en-US" dirty="0"/>
              <a:t>There are three broad categories of structures: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Module Structures – the static design of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Component-and-Connector Structures – describe the dynamic aspects of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Allocation Structures – how the software maps into non-software entities, think about how a system is built.</a:t>
            </a:r>
          </a:p>
          <a:p>
            <a:r>
              <a:rPr lang="en-US" dirty="0"/>
              <a:t>We will discuss these in detail throughout this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6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9770-4684-F06A-C0CC-59AB8F4D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is about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0263-D5CB-EDCF-FDEF-13C80C423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structures provide the physical building blocks of the system.</a:t>
            </a:r>
          </a:p>
          <a:p>
            <a:r>
              <a:rPr lang="en-US" dirty="0"/>
              <a:t>But, to fully capture a system we need to describe how it is supposed to perform</a:t>
            </a:r>
          </a:p>
          <a:p>
            <a:pPr lvl="1"/>
            <a:r>
              <a:rPr lang="en-US" dirty="0"/>
              <a:t>Who/what does it interact with?</a:t>
            </a:r>
          </a:p>
          <a:p>
            <a:pPr lvl="1"/>
            <a:r>
              <a:rPr lang="en-US" dirty="0"/>
              <a:t>How does it behave in response to specific requests?</a:t>
            </a:r>
          </a:p>
          <a:p>
            <a:pPr lvl="1"/>
            <a:r>
              <a:rPr lang="en-US" dirty="0"/>
              <a:t>What does it respond when something goes wrong?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Understanding, capturing, documenting and ensuring that these ideas are carried forward into the implementation is </a:t>
            </a:r>
            <a:r>
              <a:rPr lang="en-US" b="1" dirty="0"/>
              <a:t>Software Architecture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14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90A7-0454-52D8-E694-E8C50403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Car – </a:t>
            </a:r>
            <a:r>
              <a:rPr lang="en-US"/>
              <a:t>understanding behavior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74A068-44A7-3DC7-5D50-A80C63B7C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539" y="1791811"/>
            <a:ext cx="5821116" cy="327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586AF-5EEF-969B-9FA9-B8CA3F683AFC}"/>
              </a:ext>
            </a:extLst>
          </p:cNvPr>
          <p:cNvSpPr txBox="1"/>
          <p:nvPr/>
        </p:nvSpPr>
        <p:spPr>
          <a:xfrm>
            <a:off x="259545" y="6532569"/>
            <a:ext cx="4068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https://www.granstudio.com/grammer</a:t>
            </a: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F3651-05CD-0949-43C4-05E5D4DE3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890" y="3168207"/>
            <a:ext cx="5413195" cy="3044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934342-CA16-054F-7E82-8ABFC869CEEF}"/>
              </a:ext>
            </a:extLst>
          </p:cNvPr>
          <p:cNvSpPr txBox="1"/>
          <p:nvPr/>
        </p:nvSpPr>
        <p:spPr>
          <a:xfrm>
            <a:off x="899321" y="5066189"/>
            <a:ext cx="54495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</a:rPr>
              <a:t>Designing an autonomous car interior for endless possibilities</a:t>
            </a:r>
          </a:p>
          <a:p>
            <a:endParaRPr lang="en-US" sz="1400" b="1" dirty="0">
              <a:effectLst/>
            </a:endParaRPr>
          </a:p>
          <a:p>
            <a:r>
              <a:rPr lang="en-US" sz="1400" dirty="0">
                <a:effectLst/>
              </a:rPr>
              <a:t>For </a:t>
            </a:r>
            <a:r>
              <a:rPr lang="en-US" sz="1400" dirty="0" err="1">
                <a:effectLst/>
              </a:rPr>
              <a:t>Grammer</a:t>
            </a:r>
            <a:r>
              <a:rPr lang="en-US" sz="1400" dirty="0">
                <a:effectLst/>
              </a:rPr>
              <a:t> AG, a leading interior component supplier, we defined a vision on how semi-autonomous car interiors might look for the next generation of cars with Level 4 Autonomy.</a:t>
            </a:r>
          </a:p>
        </p:txBody>
      </p:sp>
    </p:spTree>
    <p:extLst>
      <p:ext uri="{BB962C8B-B14F-4D97-AF65-F5344CB8AC3E}">
        <p14:creationId xmlns:p14="http://schemas.microsoft.com/office/powerpoint/2010/main" val="99948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AF7E-57E1-0F0F-2A5B-565315BC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is an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6737-5D49-4E21-180F-8762493AA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An architecture selects certain details and suppresses others</a:t>
            </a:r>
          </a:p>
          <a:p>
            <a:pPr lvl="1"/>
            <a:r>
              <a:rPr lang="en-US" sz="2800" dirty="0"/>
              <a:t>Architecture is concerned with the public facing portion of the system</a:t>
            </a:r>
          </a:p>
          <a:p>
            <a:pPr lvl="2"/>
            <a:r>
              <a:rPr lang="en-US" sz="2000" dirty="0"/>
              <a:t>APIs</a:t>
            </a:r>
          </a:p>
          <a:p>
            <a:pPr lvl="2"/>
            <a:r>
              <a:rPr lang="en-US" sz="2000" dirty="0"/>
              <a:t>Public Classes</a:t>
            </a:r>
          </a:p>
          <a:p>
            <a:pPr lvl="1"/>
            <a:r>
              <a:rPr lang="en-US" sz="2800" dirty="0"/>
              <a:t>Abstraction is essential to taming the complexity of an architecture</a:t>
            </a:r>
          </a:p>
          <a:p>
            <a:pPr lvl="1"/>
            <a:r>
              <a:rPr lang="en-US" sz="2800" dirty="0"/>
              <a:t>Metaphors can provide good tools for abstracting away complexity</a:t>
            </a:r>
          </a:p>
          <a:p>
            <a:pPr lvl="2"/>
            <a:r>
              <a:rPr lang="en-US" sz="2400" dirty="0"/>
              <a:t>Desktop Metaphor – Alto, Viewpoint, MacOS, Windows, Gnome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179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8748</TotalTime>
  <Words>1433</Words>
  <Application>Microsoft Office PowerPoint</Application>
  <PresentationFormat>Widescreen</PresentationFormat>
  <Paragraphs>155</Paragraphs>
  <Slides>19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 3</vt:lpstr>
      <vt:lpstr>Retrospect</vt:lpstr>
      <vt:lpstr>Software Architecture</vt:lpstr>
      <vt:lpstr>Why do we need Software Architecture?</vt:lpstr>
      <vt:lpstr>Approach</vt:lpstr>
      <vt:lpstr>So you think you can code?</vt:lpstr>
      <vt:lpstr>What is Software Architecture</vt:lpstr>
      <vt:lpstr>Architecture is a set of Software Structures</vt:lpstr>
      <vt:lpstr>Architecture is about Behavior</vt:lpstr>
      <vt:lpstr>Concept Car – understanding behavior</vt:lpstr>
      <vt:lpstr>Architecture is an Abstraction</vt:lpstr>
      <vt:lpstr>Example</vt:lpstr>
      <vt:lpstr>Observations:</vt:lpstr>
      <vt:lpstr>The Benefit of Good Architecture</vt:lpstr>
      <vt:lpstr>What Makes a “Good” Architecture?</vt:lpstr>
      <vt:lpstr>What Makes a “Good” Architecture?</vt:lpstr>
      <vt:lpstr>Architecture of a house</vt:lpstr>
      <vt:lpstr>What type of requirements matter to Architecture?</vt:lpstr>
      <vt:lpstr>ASRs</vt:lpstr>
      <vt:lpstr>Understanding basics</vt:lpstr>
      <vt:lpstr>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 Rabb</dc:creator>
  <cp:lastModifiedBy>William Stumbo</cp:lastModifiedBy>
  <cp:revision>9</cp:revision>
  <dcterms:created xsi:type="dcterms:W3CDTF">2020-05-19T12:08:22Z</dcterms:created>
  <dcterms:modified xsi:type="dcterms:W3CDTF">2023-01-20T23:31:13Z</dcterms:modified>
</cp:coreProperties>
</file>